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3" r:id="rId4"/>
    <p:sldId id="265" r:id="rId5"/>
    <p:sldId id="258" r:id="rId6"/>
    <p:sldId id="259" r:id="rId7"/>
    <p:sldId id="260" r:id="rId8"/>
    <p:sldId id="261" r:id="rId9"/>
    <p:sldId id="262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7/13/2016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7/13/2016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7/13/2016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7/13/2016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7/13/2016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7/13/2016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7/13/2016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7/13/2016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7/13/2016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7/13/2016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7/13/2016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6BCBE8-30B0-4476-8762-9236B142003A}" type="datetimeFigureOut">
              <a:rPr lang="en-US" smtClean="0"/>
              <a:pPr/>
              <a:t>7/13/2016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eQlwFiE0Lsw" TargetMode="Externa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Rome: The Eternal City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/>
              <a:t>Summarize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your interactive notebook, at the bottom of your notes page, write a short paragraph about today’s lesson. Write about:</a:t>
            </a:r>
          </a:p>
          <a:p>
            <a:pPr lvl="1"/>
            <a:r>
              <a:rPr lang="en-US" dirty="0"/>
              <a:t>What the main idea of the lesson was</a:t>
            </a:r>
          </a:p>
          <a:p>
            <a:pPr lvl="1"/>
            <a:r>
              <a:rPr lang="en-US" dirty="0"/>
              <a:t>AND what you learned today.</a:t>
            </a:r>
          </a:p>
          <a:p>
            <a:endParaRPr lang="en-US" dirty="0"/>
          </a:p>
          <a:p>
            <a:r>
              <a:rPr lang="en-US" dirty="0"/>
              <a:t>Your summary should be able to explain today’s lesson to someone who was not in class today.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28755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Founding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753 BC: Rome is founded on the Italian Peninsula in a region called Latium</a:t>
            </a:r>
          </a:p>
          <a:p>
            <a:pPr lvl="1"/>
            <a:r>
              <a:rPr lang="en-US" dirty="0" smtClean="0"/>
              <a:t>Rome is founded on Seven Hills: Capitoline Hill is the most important</a:t>
            </a:r>
          </a:p>
          <a:p>
            <a:pPr lvl="1"/>
            <a:endParaRPr lang="en-US" u="sng" dirty="0" smtClean="0"/>
          </a:p>
          <a:p>
            <a:r>
              <a:rPr lang="en-US" dirty="0" smtClean="0"/>
              <a:t>650 BC: The Etruscans gain control of Rome</a:t>
            </a:r>
          </a:p>
          <a:p>
            <a:endParaRPr lang="en-US" u="sng" dirty="0" smtClean="0"/>
          </a:p>
          <a:p>
            <a:r>
              <a:rPr lang="en-US" u="sng" dirty="0" smtClean="0"/>
              <a:t>509 BC: The last Etruscan king is expelled and Rome forms a republic</a:t>
            </a:r>
            <a:endParaRPr 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Tarquinius</a:t>
            </a:r>
            <a:r>
              <a:rPr lang="en-US" dirty="0" smtClean="0"/>
              <a:t> </a:t>
            </a:r>
            <a:r>
              <a:rPr lang="en-US" dirty="0" err="1" smtClean="0"/>
              <a:t>Superbus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Killed the king before him</a:t>
            </a:r>
          </a:p>
          <a:p>
            <a:r>
              <a:rPr lang="en-US" dirty="0" smtClean="0"/>
              <a:t>Had government officials executed</a:t>
            </a:r>
          </a:p>
          <a:p>
            <a:r>
              <a:rPr lang="en-US" dirty="0" smtClean="0"/>
              <a:t>His reign was so horrible there was a rebellion against him</a:t>
            </a:r>
          </a:p>
          <a:p>
            <a:r>
              <a:rPr lang="en-US" dirty="0" smtClean="0"/>
              <a:t>And an all-around great guy</a:t>
            </a:r>
            <a:endParaRPr lang="en-US" dirty="0"/>
          </a:p>
        </p:txBody>
      </p:sp>
      <p:pic>
        <p:nvPicPr>
          <p:cNvPr id="1026" name="Picture 2" descr="http://bhsromanciv.pbworks.com/f/1382377614/Tarquinius%20Superbu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706" y="1652232"/>
            <a:ext cx="3571875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735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This is NOT </a:t>
            </a:r>
            <a:r>
              <a:rPr lang="en-US" dirty="0" err="1" smtClean="0"/>
              <a:t>Superbus</a:t>
            </a:r>
            <a:endParaRPr lang="en-US" dirty="0"/>
          </a:p>
        </p:txBody>
      </p:sp>
      <p:pic>
        <p:nvPicPr>
          <p:cNvPr id="1026" name="Picture 2" descr="http://katelarsen.com/wp-content/uploads/2014/04/The_Magic_School_Bu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600199"/>
            <a:ext cx="7086600" cy="4901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1622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Republican Government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u="sng" dirty="0" smtClean="0">
                <a:solidFill>
                  <a:srgbClr val="00B050"/>
                </a:solidFill>
              </a:rPr>
              <a:t>REPUBLIC</a:t>
            </a:r>
            <a:r>
              <a:rPr lang="en-US" u="sng" dirty="0" smtClean="0"/>
              <a:t>: a system of government where the people have control over the state</a:t>
            </a:r>
          </a:p>
          <a:p>
            <a:endParaRPr lang="en-US" b="1" i="1" u="sng" dirty="0" smtClean="0"/>
          </a:p>
          <a:p>
            <a:r>
              <a:rPr lang="en-US" b="1" i="1" u="sng" dirty="0" smtClean="0">
                <a:solidFill>
                  <a:srgbClr val="00B050"/>
                </a:solidFill>
              </a:rPr>
              <a:t>REPUBLICAN  GOVERNMENT</a:t>
            </a:r>
            <a:r>
              <a:rPr lang="en-US" u="sng" dirty="0" smtClean="0"/>
              <a:t>: a system of government where the people ELECT or choose representatives to carry out their wishes</a:t>
            </a:r>
          </a:p>
          <a:p>
            <a:pPr lvl="1"/>
            <a:r>
              <a:rPr lang="en-US" dirty="0" smtClean="0"/>
              <a:t>Rome is the first example of republican government in history!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Senate of Rome</a:t>
            </a:r>
            <a:endParaRPr lang="en-US" dirty="0"/>
          </a:p>
        </p:txBody>
      </p:sp>
      <p:pic>
        <p:nvPicPr>
          <p:cNvPr id="2052" name="Picture 4" descr="http://notaalpie.org/wp-content/uploads/2015/08/Rom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605" y="1676400"/>
            <a:ext cx="8239989" cy="464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u="sng" dirty="0" smtClean="0"/>
              <a:t>The Senate</a:t>
            </a:r>
            <a:endParaRPr lang="en-US" u="sng" dirty="0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u="sng" dirty="0" smtClean="0"/>
              <a:t>300 landowners who advised public officials and served for life</a:t>
            </a:r>
          </a:p>
          <a:p>
            <a:endParaRPr lang="en-US" u="sng" dirty="0" smtClean="0"/>
          </a:p>
          <a:p>
            <a:r>
              <a:rPr lang="en-US" dirty="0" smtClean="0"/>
              <a:t>From the Latin </a:t>
            </a:r>
            <a:r>
              <a:rPr lang="en-US" b="1" i="1" dirty="0" smtClean="0">
                <a:solidFill>
                  <a:srgbClr val="00B050"/>
                </a:solidFill>
              </a:rPr>
              <a:t>SENEX</a:t>
            </a:r>
            <a:r>
              <a:rPr lang="en-US" dirty="0" smtClean="0"/>
              <a:t>: meaning “old man,” senators were to be wise in their counsel</a:t>
            </a:r>
          </a:p>
          <a:p>
            <a:endParaRPr lang="en-US" u="sng" dirty="0" smtClean="0"/>
          </a:p>
          <a:p>
            <a:r>
              <a:rPr lang="en-US" dirty="0" smtClean="0"/>
              <a:t>SPQR: </a:t>
            </a:r>
            <a:r>
              <a:rPr lang="en-US" dirty="0" err="1" smtClean="0"/>
              <a:t>Senatus</a:t>
            </a:r>
            <a:r>
              <a:rPr lang="en-US" dirty="0" smtClean="0"/>
              <a:t> </a:t>
            </a:r>
            <a:r>
              <a:rPr lang="en-US" dirty="0" err="1" smtClean="0"/>
              <a:t>Populusque</a:t>
            </a:r>
            <a:r>
              <a:rPr lang="en-US" dirty="0" smtClean="0"/>
              <a:t> </a:t>
            </a:r>
            <a:r>
              <a:rPr lang="en-US" dirty="0" err="1" smtClean="0"/>
              <a:t>Romanus</a:t>
            </a:r>
            <a:r>
              <a:rPr lang="en-US" dirty="0" smtClean="0"/>
              <a:t> – The Senate and People of Rome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371599"/>
            <a:ext cx="4038600" cy="5424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Class Warfare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Patricians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en-US" dirty="0" smtClean="0"/>
              <a:t>Plebeians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Great landowners of the ruling class</a:t>
            </a:r>
          </a:p>
          <a:p>
            <a:r>
              <a:rPr lang="en-US" dirty="0" smtClean="0"/>
              <a:t>They could be consuls, senators</a:t>
            </a:r>
          </a:p>
          <a:p>
            <a:r>
              <a:rPr lang="en-US" dirty="0" smtClean="0"/>
              <a:t>Had the right to vote</a:t>
            </a:r>
          </a:p>
          <a:p>
            <a:pPr marL="68580" indent="0">
              <a:buNone/>
            </a:pPr>
            <a:endParaRPr lang="en-US" dirty="0" smtClean="0"/>
          </a:p>
          <a:p>
            <a:r>
              <a:rPr lang="en-US" dirty="0" smtClean="0">
                <a:hlinkClick r:id="rId2"/>
              </a:rPr>
              <a:t>Link to</a:t>
            </a:r>
            <a:r>
              <a:rPr lang="en-US" smtClean="0">
                <a:hlinkClick r:id="rId2"/>
              </a:rPr>
              <a:t>: The </a:t>
            </a:r>
            <a:r>
              <a:rPr lang="en-US" dirty="0" smtClean="0">
                <a:hlinkClick r:id="rId2"/>
              </a:rPr>
              <a:t>Political Structure of the Roman Republic</a:t>
            </a:r>
            <a:endParaRPr lang="en-US" dirty="0" smtClean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Small farmers, craftspeople, merchants</a:t>
            </a:r>
          </a:p>
          <a:p>
            <a:r>
              <a:rPr lang="en-US" dirty="0" smtClean="0"/>
              <a:t>Had the right to vote</a:t>
            </a:r>
          </a:p>
          <a:p>
            <a:r>
              <a:rPr lang="en-US" dirty="0" smtClean="0"/>
              <a:t>Formed the basis of the army</a:t>
            </a:r>
          </a:p>
          <a:p>
            <a:r>
              <a:rPr lang="en-US" u="sng" dirty="0" smtClean="0"/>
              <a:t>287 BC: All citizens (including the plebs) were equal under the law</a:t>
            </a:r>
          </a:p>
          <a:p>
            <a:pPr lvl="1"/>
            <a:r>
              <a:rPr lang="en-US" u="sng" dirty="0" smtClean="0"/>
              <a:t>Basis of the U.S. Constitution’s Fourteenth Amendment</a:t>
            </a:r>
            <a:endParaRPr 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Government Offices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Consuls: 2 elected for one year, executive officers who led the army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Praetors: elected for one year, responsible for administration of laws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Senate: the ruling body of Rome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Council of the Plebs: passes laws binding on all citizens beginning in 287 BC, led by the Tribunes of the Plebs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811</TotalTime>
  <Words>367</Words>
  <Application>Microsoft Office PowerPoint</Application>
  <PresentationFormat>On-screen Show (4:3)</PresentationFormat>
  <Paragraphs>53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Consolas</vt:lpstr>
      <vt:lpstr>Corbel</vt:lpstr>
      <vt:lpstr>Wingdings</vt:lpstr>
      <vt:lpstr>Wingdings 2</vt:lpstr>
      <vt:lpstr>Wingdings 3</vt:lpstr>
      <vt:lpstr>Default Theme</vt:lpstr>
      <vt:lpstr>Rome: The Eternal City </vt:lpstr>
      <vt:lpstr>The Founding</vt:lpstr>
      <vt:lpstr>Tarquinius Superbus</vt:lpstr>
      <vt:lpstr>This is NOT Superbus</vt:lpstr>
      <vt:lpstr>Republican Government</vt:lpstr>
      <vt:lpstr>The Senate of Rome</vt:lpstr>
      <vt:lpstr>The Senate</vt:lpstr>
      <vt:lpstr>Class Warfare</vt:lpstr>
      <vt:lpstr>Government Offices</vt:lpstr>
      <vt:lpstr>Summarize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Rome: The Eternal City</dc:title>
  <dc:creator>Lawrence Ashley Staten</dc:creator>
  <cp:lastModifiedBy>Lawrence Staten</cp:lastModifiedBy>
  <cp:revision>19</cp:revision>
  <dcterms:created xsi:type="dcterms:W3CDTF">2011-08-06T19:55:00Z</dcterms:created>
  <dcterms:modified xsi:type="dcterms:W3CDTF">2016-07-13T14:58:53Z</dcterms:modified>
</cp:coreProperties>
</file>